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87" r:id="rId1"/>
  </p:sldMasterIdLst>
  <p:notesMasterIdLst>
    <p:notesMasterId r:id="rId15"/>
  </p:notesMasterIdLst>
  <p:handoutMasterIdLst>
    <p:handoutMasterId r:id="rId16"/>
  </p:handoutMasterIdLst>
  <p:sldIdLst>
    <p:sldId id="1307" r:id="rId2"/>
    <p:sldId id="1303" r:id="rId3"/>
    <p:sldId id="1286" r:id="rId4"/>
    <p:sldId id="1305" r:id="rId5"/>
    <p:sldId id="1315" r:id="rId6"/>
    <p:sldId id="986" r:id="rId7"/>
    <p:sldId id="1446" r:id="rId8"/>
    <p:sldId id="313" r:id="rId9"/>
    <p:sldId id="1306" r:id="rId10"/>
    <p:sldId id="1308" r:id="rId11"/>
    <p:sldId id="1314" r:id="rId12"/>
    <p:sldId id="1311" r:id="rId13"/>
    <p:sldId id="1313" r:id="rId1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56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1F4E79"/>
    <a:srgbClr val="73B2E5"/>
    <a:srgbClr val="48ADC6"/>
    <a:srgbClr val="4A7295"/>
    <a:srgbClr val="232F3E"/>
    <a:srgbClr val="D4840C"/>
    <a:srgbClr val="255C1A"/>
    <a:srgbClr val="10253F"/>
    <a:srgbClr val="0078B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47" autoAdjust="0"/>
    <p:restoredTop sz="86913" autoAdjust="0"/>
  </p:normalViewPr>
  <p:slideViewPr>
    <p:cSldViewPr snapToGrid="0" showGuides="1">
      <p:cViewPr varScale="1">
        <p:scale>
          <a:sx n="108" d="100"/>
          <a:sy n="108" d="100"/>
        </p:scale>
        <p:origin x="132" y="222"/>
      </p:cViewPr>
      <p:guideLst>
        <p:guide pos="456"/>
        <p:guide orient="horz" pos="3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-3816" y="-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Segoe UI Semilight" panose="020B04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99B410F-FB61-4AEC-9BC4-2AA1CA84E9DC}" type="datetimeFigureOut">
              <a:rPr lang="en-US" smtClean="0">
                <a:latin typeface="Segoe UI Semilight" panose="020B0402040204020203" pitchFamily="34" charset="0"/>
              </a:rPr>
              <a:t>5/14/2019</a:t>
            </a:fld>
            <a:endParaRPr lang="en-US" dirty="0">
              <a:latin typeface="Segoe UI Semilight" panose="020B04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Segoe UI Semilight" panose="020B04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C83608-A23B-4E28-8C39-9E489EE489B6}" type="slidenum">
              <a:rPr lang="en-US" smtClean="0">
                <a:latin typeface="Segoe UI Semilight" panose="020B0402040204020203" pitchFamily="34" charset="0"/>
              </a:rPr>
              <a:t>‹#›</a:t>
            </a:fld>
            <a:endParaRPr lang="en-US" dirty="0"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31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 Semilight" panose="020B0402040204020203" pitchFamily="34" charset="0"/>
              </a:defRPr>
            </a:lvl1pPr>
          </a:lstStyle>
          <a:p>
            <a:fld id="{2551BBF6-9BEB-4067-8FCC-C67C86782E7D}" type="datetimeFigureOut">
              <a:rPr lang="en-US" smtClean="0"/>
              <a:pPr/>
              <a:t>5/14/2019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 Semilight" panose="020B0402040204020203" pitchFamily="34" charset="0"/>
              </a:defRPr>
            </a:lvl1pPr>
          </a:lstStyle>
          <a:p>
            <a:fld id="{BFB5BBD8-B235-4B6C-8A11-2B193697DD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Semilight" panose="020B04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Semilight" panose="020B04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Semilight" panose="020B04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Semilight" panose="020B04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Semilight" panose="020B04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13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938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604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03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70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0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67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89B88-F284-441A-9169-D3C02F1BE2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570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89B88-F284-441A-9169-D3C02F1BE2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86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89B88-F284-441A-9169-D3C02F1BE2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80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884" y="807310"/>
            <a:ext cx="8379124" cy="622746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3171463"/>
            <a:ext cx="12192000" cy="30769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630884" y="1430056"/>
            <a:ext cx="8379124" cy="65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630238" y="1430338"/>
            <a:ext cx="8380412" cy="6762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30238" y="2106613"/>
            <a:ext cx="8380412" cy="590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white"/>
                </a:solidFill>
              </a:rPr>
              <a:t>Copyright © iTradeNetwork 2019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713" y="6369803"/>
            <a:ext cx="6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CB5ADE5-0B49-4A71-BFF0-69FFB04990B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08" y="6357239"/>
            <a:ext cx="2166938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3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56500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4029337"/>
            <a:ext cx="10515600" cy="1325563"/>
          </a:xfrm>
        </p:spPr>
        <p:txBody>
          <a:bodyPr/>
          <a:lstStyle>
            <a:lvl1pPr algn="ctr">
              <a:defRPr>
                <a:solidFill>
                  <a:srgbClr val="70AD4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664077" y="450681"/>
            <a:ext cx="2461087" cy="27852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663513" y="752173"/>
            <a:ext cx="2462213" cy="30003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white"/>
                </a:solidFill>
              </a:rPr>
              <a:t>Copyright © iTradeNetwork 2019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713" y="6369803"/>
            <a:ext cx="6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CB5ADE5-0B49-4A71-BFF0-69FFB04990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08" y="6357239"/>
            <a:ext cx="2166938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8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2605" y="1390761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092605" y="2214673"/>
            <a:ext cx="5157787" cy="8714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6092605" y="3467321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4"/>
          </p:nvPr>
        </p:nvSpPr>
        <p:spPr>
          <a:xfrm>
            <a:off x="6092605" y="4291233"/>
            <a:ext cx="5157787" cy="9189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/>
          </p:nvPr>
        </p:nvSpPr>
        <p:spPr>
          <a:xfrm>
            <a:off x="0" y="0"/>
            <a:ext cx="5602147" cy="624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6093169" y="408000"/>
            <a:ext cx="2461087" cy="2785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6092605" y="709492"/>
            <a:ext cx="2462213" cy="3000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white"/>
                </a:solidFill>
              </a:rPr>
              <a:t>Copyright © iTradeNetwork 2019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713" y="6369803"/>
            <a:ext cx="6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CB5ADE5-0B49-4A71-BFF0-69FFB04990B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08" y="6357239"/>
            <a:ext cx="2166938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1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76335"/>
            <a:ext cx="10515600" cy="1325563"/>
          </a:xfrm>
        </p:spPr>
        <p:txBody>
          <a:bodyPr/>
          <a:lstStyle>
            <a:lvl1pPr algn="ctr">
              <a:defRPr baseline="0">
                <a:latin typeface="ClanOT-Book" panose="020B0604020101020102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45456"/>
            <a:ext cx="12192000" cy="2702943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white"/>
                </a:solidFill>
              </a:rPr>
              <a:t>Copyright © iTradeNetwork 2019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713" y="6369803"/>
            <a:ext cx="6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CB5ADE5-0B49-4A71-BFF0-69FFB04990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08" y="6357239"/>
            <a:ext cx="2166938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3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2207419" y="1966912"/>
            <a:ext cx="7777162" cy="40052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tx1"/>
                </a:solidFill>
              </a:rPr>
              <a:t>Copyright © iTradeNetwork 2019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713" y="6369803"/>
            <a:ext cx="6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CB5ADE5-0B49-4A71-BFF0-69FFB04990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6529" y="266513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5ADE5-0B49-4A71-BFF0-69FFB04990B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white"/>
                </a:solidFill>
              </a:rPr>
              <a:t>Copyright © iTradeNetwork 2019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68713" y="6369803"/>
            <a:ext cx="6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B5ADE5-0B49-4A71-BFF0-69FFB04990B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08" y="6357239"/>
            <a:ext cx="2166938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7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4060" r:id="rId2"/>
    <p:sldLayoutId id="2147484065" r:id="rId3"/>
    <p:sldLayoutId id="2147484067" r:id="rId4"/>
    <p:sldLayoutId id="214748406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" userDrawn="1">
          <p15:clr>
            <a:srgbClr val="F26B43"/>
          </p15:clr>
        </p15:guide>
        <p15:guide id="2" pos="2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4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94" y="2471515"/>
            <a:ext cx="8970316" cy="622746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RU Hacks 2019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0238" y="3127384"/>
            <a:ext cx="8380412" cy="676275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Freshest Hack Challenge</a:t>
            </a:r>
          </a:p>
        </p:txBody>
      </p:sp>
    </p:spTree>
    <p:extLst>
      <p:ext uri="{BB962C8B-B14F-4D97-AF65-F5344CB8AC3E}">
        <p14:creationId xmlns:p14="http://schemas.microsoft.com/office/powerpoint/2010/main" val="237687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B5ADE5-0B49-4A71-BFF0-69FFB04990BF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427EC-BE8A-4A07-AE0D-5103C6199A54}"/>
              </a:ext>
            </a:extLst>
          </p:cNvPr>
          <p:cNvSpPr txBox="1"/>
          <p:nvPr/>
        </p:nvSpPr>
        <p:spPr>
          <a:xfrm>
            <a:off x="313309" y="345440"/>
            <a:ext cx="11289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Freshest Hack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B444E-E648-419D-948B-538ED164A198}"/>
              </a:ext>
            </a:extLst>
          </p:cNvPr>
          <p:cNvSpPr txBox="1"/>
          <p:nvPr/>
        </p:nvSpPr>
        <p:spPr>
          <a:xfrm>
            <a:off x="313309" y="1053326"/>
            <a:ext cx="11289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team that demonstrates and executes the most innovative feature, concept or module that could be applied to any of products will win a prize! The feature, concept or module does not need to represent the entirety of your hackathon project, but it should be inspired by, or a functional piece of, your larger hackathon project.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4026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B5ADE5-0B49-4A71-BFF0-69FFB04990BF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ED75C-F678-4030-A128-4D342E200DB7}"/>
              </a:ext>
            </a:extLst>
          </p:cNvPr>
          <p:cNvSpPr txBox="1"/>
          <p:nvPr/>
        </p:nvSpPr>
        <p:spPr>
          <a:xfrm>
            <a:off x="313765" y="1164883"/>
            <a:ext cx="11619233" cy="3062377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Innovation</a:t>
            </a:r>
          </a:p>
          <a:p>
            <a:pPr marL="1035050" lvl="1" indent="-5778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How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unique</a:t>
            </a:r>
            <a:r>
              <a:rPr lang="en-US" sz="2800" dirty="0">
                <a:solidFill>
                  <a:schemeClr val="bg1"/>
                </a:solidFill>
              </a:rPr>
              <a:t> is your idea?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Return on Investment</a:t>
            </a:r>
            <a:endParaRPr lang="en-US" sz="3600" dirty="0">
              <a:solidFill>
                <a:schemeClr val="bg1"/>
              </a:solidFill>
            </a:endParaRPr>
          </a:p>
          <a:p>
            <a:pPr marL="1028700" lvl="1" indent="-571500"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Can your idea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make money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make the world a better place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Quality and Polish</a:t>
            </a:r>
          </a:p>
          <a:p>
            <a:pPr marL="1028700" lvl="1" indent="-5715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Is your idea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cool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does it work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427EC-BE8A-4A07-AE0D-5103C6199A54}"/>
              </a:ext>
            </a:extLst>
          </p:cNvPr>
          <p:cNvSpPr txBox="1"/>
          <p:nvPr/>
        </p:nvSpPr>
        <p:spPr>
          <a:xfrm>
            <a:off x="277451" y="336476"/>
            <a:ext cx="11289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Judging Criteria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white"/>
                </a:solidFill>
              </a:rPr>
              <a:t>Copyright © iTradeNetwork 2019</a:t>
            </a:r>
          </a:p>
        </p:txBody>
      </p:sp>
    </p:spTree>
    <p:extLst>
      <p:ext uri="{BB962C8B-B14F-4D97-AF65-F5344CB8AC3E}">
        <p14:creationId xmlns:p14="http://schemas.microsoft.com/office/powerpoint/2010/main" val="387595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B5ADE5-0B49-4A71-BFF0-69FFB04990BF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786" y="2155838"/>
            <a:ext cx="6274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The iTrade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Challenge Prizes…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white"/>
                </a:solidFill>
              </a:rPr>
              <a:t>Copyright © iTradeNetwork 2019</a:t>
            </a:r>
          </a:p>
        </p:txBody>
      </p:sp>
    </p:spTree>
    <p:extLst>
      <p:ext uri="{BB962C8B-B14F-4D97-AF65-F5344CB8AC3E}">
        <p14:creationId xmlns:p14="http://schemas.microsoft.com/office/powerpoint/2010/main" val="565704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B5ADE5-0B49-4A71-BFF0-69FFB04990BF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2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4A491-87FD-4EAB-875E-99100FE73980}"/>
              </a:ext>
            </a:extLst>
          </p:cNvPr>
          <p:cNvSpPr txBox="1"/>
          <p:nvPr/>
        </p:nvSpPr>
        <p:spPr>
          <a:xfrm>
            <a:off x="6221941" y="1895334"/>
            <a:ext cx="56343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Winning Team</a:t>
            </a:r>
          </a:p>
          <a:p>
            <a:endParaRPr lang="en-US" dirty="0"/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200" dirty="0"/>
              <a:t>$250 Visa gift card </a:t>
            </a:r>
            <a:br>
              <a:rPr lang="en-US" sz="3200" dirty="0"/>
            </a:br>
            <a:r>
              <a:rPr lang="en-US" sz="3200" dirty="0"/>
              <a:t>(per team member)</a:t>
            </a:r>
          </a:p>
        </p:txBody>
      </p:sp>
    </p:spTree>
    <p:extLst>
      <p:ext uri="{BB962C8B-B14F-4D97-AF65-F5344CB8AC3E}">
        <p14:creationId xmlns:p14="http://schemas.microsoft.com/office/powerpoint/2010/main" val="13977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B5ADE5-0B49-4A71-BFF0-69FFB04990BF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8786" y="2155838"/>
            <a:ext cx="6274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iTradeNetwork?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white"/>
                </a:solidFill>
              </a:rPr>
              <a:t>Copyright © iTradeNetwork 2019</a:t>
            </a:r>
          </a:p>
        </p:txBody>
      </p:sp>
    </p:spTree>
    <p:extLst>
      <p:ext uri="{BB962C8B-B14F-4D97-AF65-F5344CB8AC3E}">
        <p14:creationId xmlns:p14="http://schemas.microsoft.com/office/powerpoint/2010/main" val="35559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B5ADE5-0B49-4A71-BFF0-69FFB04990BF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bject 2"/>
          <p:cNvSpPr txBox="1"/>
          <p:nvPr/>
        </p:nvSpPr>
        <p:spPr>
          <a:xfrm>
            <a:off x="541213" y="2399000"/>
            <a:ext cx="11109575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lvl="1">
              <a:spcAft>
                <a:spcPts val="1800"/>
              </a:spcAft>
            </a:pPr>
            <a:r>
              <a:rPr lang="en-US" sz="4000" spc="-5" dirty="0">
                <a:latin typeface="+mj-lt"/>
                <a:cs typeface="Segoe UI Semibold" panose="020B0702040204020203" pitchFamily="34" charset="0"/>
              </a:rPr>
              <a:t>(Arguably) the most interesting company you’ve (maybe) never heard of.</a:t>
            </a:r>
          </a:p>
        </p:txBody>
      </p:sp>
    </p:spTree>
    <p:extLst>
      <p:ext uri="{BB962C8B-B14F-4D97-AF65-F5344CB8AC3E}">
        <p14:creationId xmlns:p14="http://schemas.microsoft.com/office/powerpoint/2010/main" val="346240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517964F3-A570-4FE6-A327-9958F3BAB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8713" y="6369803"/>
            <a:ext cx="631520" cy="365125"/>
          </a:xfrm>
        </p:spPr>
        <p:txBody>
          <a:bodyPr/>
          <a:lstStyle/>
          <a:p>
            <a:fld id="{ECB5ADE5-0B49-4A71-BFF0-69FFB04990B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857569" y="196409"/>
            <a:ext cx="4826904" cy="5186753"/>
            <a:chOff x="5789781" y="3404755"/>
            <a:chExt cx="1361698" cy="1334964"/>
          </a:xfrm>
        </p:grpSpPr>
        <p:sp>
          <p:nvSpPr>
            <p:cNvPr id="40" name="Rectangle 19"/>
            <p:cNvSpPr/>
            <p:nvPr/>
          </p:nvSpPr>
          <p:spPr>
            <a:xfrm rot="21599113">
              <a:off x="5789781" y="34291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45720" tIns="45720" rIns="45720" bIns="4572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 rot="21599113">
              <a:off x="6370306" y="3404755"/>
              <a:ext cx="183877" cy="163406"/>
              <a:chOff x="4917811" y="2235193"/>
              <a:chExt cx="2125809" cy="1800582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917811" y="2429067"/>
                <a:ext cx="1606713" cy="1606708"/>
              </a:xfrm>
              <a:prstGeom prst="ellipse">
                <a:avLst/>
              </a:prstGeom>
              <a:solidFill>
                <a:srgbClr val="F79646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5484189" y="2630278"/>
                <a:ext cx="877402" cy="877419"/>
              </a:xfrm>
              <a:prstGeom prst="ellipse">
                <a:avLst/>
              </a:prstGeom>
              <a:solidFill>
                <a:srgbClr val="F79646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5972482" y="2235193"/>
                <a:ext cx="1071138" cy="1071165"/>
              </a:xfrm>
              <a:prstGeom prst="ellipse">
                <a:avLst/>
              </a:prstGeom>
              <a:solidFill>
                <a:srgbClr val="F79646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object 2"/>
          <p:cNvSpPr txBox="1"/>
          <p:nvPr/>
        </p:nvSpPr>
        <p:spPr>
          <a:xfrm>
            <a:off x="7119032" y="909345"/>
            <a:ext cx="5072968" cy="418576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lvl="1">
              <a:spcAft>
                <a:spcPts val="2400"/>
              </a:spcAft>
            </a:pPr>
            <a:r>
              <a:rPr lang="en-US" sz="3200" b="1" spc="-5" dirty="0">
                <a:latin typeface="+mj-lt"/>
                <a:cs typeface="Segoe UI Semibold" panose="020B0702040204020203" pitchFamily="34" charset="0"/>
              </a:rPr>
              <a:t>HQ: San Francisco Bay Area</a:t>
            </a:r>
            <a:br>
              <a:rPr lang="en-US" sz="3200" b="1" spc="-5" dirty="0">
                <a:latin typeface="+mj-lt"/>
                <a:cs typeface="Segoe UI Semibold" panose="020B0702040204020203" pitchFamily="34" charset="0"/>
              </a:rPr>
            </a:br>
            <a:r>
              <a:rPr lang="en-US" sz="1600" b="1" spc="-5" dirty="0">
                <a:latin typeface="+mj-lt"/>
                <a:cs typeface="Segoe UI Semibold" panose="020B0702040204020203" pitchFamily="34" charset="0"/>
              </a:rPr>
              <a:t>(California)</a:t>
            </a:r>
          </a:p>
          <a:p>
            <a:pPr marL="12700" lvl="1">
              <a:spcAft>
                <a:spcPts val="2400"/>
              </a:spcAft>
            </a:pPr>
            <a:r>
              <a:rPr lang="en-US" sz="3200" b="1" spc="-5" dirty="0">
                <a:latin typeface="+mj-lt"/>
                <a:cs typeface="Segoe UI Semibold" panose="020B0702040204020203" pitchFamily="34" charset="0"/>
              </a:rPr>
              <a:t>5,000+ Customers</a:t>
            </a:r>
            <a:br>
              <a:rPr lang="en-US" sz="3200" b="1" spc="-5" dirty="0">
                <a:latin typeface="+mj-lt"/>
                <a:cs typeface="Segoe UI Semibold" panose="020B0702040204020203" pitchFamily="34" charset="0"/>
              </a:rPr>
            </a:br>
            <a:r>
              <a:rPr lang="en-US" sz="1600" b="1" spc="-5" dirty="0">
                <a:latin typeface="+mj-lt"/>
                <a:cs typeface="Segoe UI Semibold" panose="020B0702040204020203" pitchFamily="34" charset="0"/>
              </a:rPr>
              <a:t>(brands you’d easily recognize)</a:t>
            </a:r>
          </a:p>
          <a:p>
            <a:pPr marL="12700" lvl="1">
              <a:spcAft>
                <a:spcPts val="2400"/>
              </a:spcAft>
            </a:pPr>
            <a:r>
              <a:rPr lang="en-US" sz="3200" b="1" spc="-5" dirty="0">
                <a:latin typeface="+mj-lt"/>
                <a:cs typeface="Segoe UI Semibold" panose="020B0702040204020203" pitchFamily="34" charset="0"/>
              </a:rPr>
              <a:t>Deployed Globally</a:t>
            </a:r>
          </a:p>
          <a:p>
            <a:pPr marL="12700" lvl="1">
              <a:spcAft>
                <a:spcPts val="2400"/>
              </a:spcAft>
            </a:pPr>
            <a:r>
              <a:rPr lang="en-US" sz="3200" b="1" spc="-5" dirty="0">
                <a:latin typeface="+mj-lt"/>
                <a:cs typeface="Segoe UI Semibold" panose="020B0702040204020203" pitchFamily="34" charset="0"/>
              </a:rPr>
              <a:t>145 Employees</a:t>
            </a:r>
            <a:endParaRPr lang="en-US" sz="1600" b="1" spc="-5" dirty="0">
              <a:latin typeface="+mj-lt"/>
              <a:cs typeface="Segoe UI Semibold" panose="020B0702040204020203" pitchFamily="34" charset="0"/>
            </a:endParaRPr>
          </a:p>
          <a:p>
            <a:pPr marL="12700" lvl="1">
              <a:spcAft>
                <a:spcPts val="2400"/>
              </a:spcAft>
            </a:pPr>
            <a:r>
              <a:rPr lang="en-US" sz="3200" b="1" spc="-5" dirty="0">
                <a:latin typeface="+mj-lt"/>
                <a:cs typeface="Segoe UI Semibold" panose="020B0702040204020203" pitchFamily="34" charset="0"/>
              </a:rPr>
              <a:t>Founded in 1999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white"/>
                </a:solidFill>
              </a:rPr>
              <a:t>Copyright © iTradeNetwork 2019</a:t>
            </a:r>
          </a:p>
        </p:txBody>
      </p:sp>
    </p:spTree>
    <p:extLst>
      <p:ext uri="{BB962C8B-B14F-4D97-AF65-F5344CB8AC3E}">
        <p14:creationId xmlns:p14="http://schemas.microsoft.com/office/powerpoint/2010/main" val="48312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B5ADE5-0B49-4A71-BFF0-69FFB04990BF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786" y="2155838"/>
            <a:ext cx="6274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Some of what we do…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white"/>
                </a:solidFill>
              </a:rPr>
              <a:t>Copyright © iTradeNetwork 2019</a:t>
            </a:r>
          </a:p>
        </p:txBody>
      </p:sp>
    </p:spTree>
    <p:extLst>
      <p:ext uri="{BB962C8B-B14F-4D97-AF65-F5344CB8AC3E}">
        <p14:creationId xmlns:p14="http://schemas.microsoft.com/office/powerpoint/2010/main" val="202808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2949" y="250805"/>
            <a:ext cx="11252004" cy="6309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/>
              <a:t>About iTradeNetwork: Product Portfolio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D2B3F-C083-4BBD-A0C9-9A98B4F2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5" y="1020871"/>
            <a:ext cx="1132735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" y="0"/>
            <a:ext cx="7054753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lanOT-Book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02453" y="5945731"/>
            <a:ext cx="63152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5ADE5-0B49-4A71-BFF0-69FFB04990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9210" y="4908550"/>
            <a:ext cx="609600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936811" y="4908550"/>
            <a:ext cx="609600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10F14DB-E6BA-4F8D-AEBC-5159A024151C}"/>
              </a:ext>
            </a:extLst>
          </p:cNvPr>
          <p:cNvSpPr txBox="1">
            <a:spLocks/>
          </p:cNvSpPr>
          <p:nvPr/>
        </p:nvSpPr>
        <p:spPr>
          <a:xfrm>
            <a:off x="11368713" y="6369803"/>
            <a:ext cx="6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5ADE5-0B49-4A71-BFF0-69FFB04990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752" y="0"/>
            <a:ext cx="5137248" cy="685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274426" y="232069"/>
            <a:ext cx="4838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 err="1"/>
              <a:t>iTradeNetwork’s</a:t>
            </a:r>
            <a:r>
              <a:rPr lang="en-US" sz="2800" b="1" dirty="0"/>
              <a:t> OMS (Order Management System) is the industry standard for fully integrated, end-to-end perishables order management.</a:t>
            </a:r>
            <a:endParaRPr lang="en-US" sz="3600" b="1" dirty="0">
              <a:solidFill>
                <a:prstClr val="black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-39975" y="1569111"/>
            <a:ext cx="6954224" cy="3104454"/>
            <a:chOff x="1570782" y="-244652"/>
            <a:chExt cx="4230929" cy="3104454"/>
          </a:xfrm>
        </p:grpSpPr>
        <p:sp>
          <p:nvSpPr>
            <p:cNvPr id="9" name="TextBox 8"/>
            <p:cNvSpPr txBox="1"/>
            <p:nvPr/>
          </p:nvSpPr>
          <p:spPr>
            <a:xfrm>
              <a:off x="1570782" y="366812"/>
              <a:ext cx="4230929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lanOT-Book"/>
                  <a:ea typeface="+mn-ea"/>
                  <a:cs typeface="+mn-cs"/>
                </a:rPr>
                <a:t>OMS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lanOT-Book"/>
                  <a:ea typeface="+mn-ea"/>
                  <a:cs typeface="+mn-cs"/>
                </a:rPr>
                <a:t> </a:t>
              </a: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lanOT-Book"/>
                  <a:ea typeface="+mn-ea"/>
                  <a:cs typeface="+mn-cs"/>
                </a:rPr>
                <a:t>(Order Management System)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6AC375"/>
                </a:solidFill>
                <a:effectLst/>
                <a:uLnTx/>
                <a:uFillTx/>
                <a:latin typeface="ClanOT-Book"/>
                <a:ea typeface="+mn-ea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13468" y="-244652"/>
              <a:ext cx="3655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lanOT-Book"/>
                  <a:ea typeface="+mn-ea"/>
                  <a:cs typeface="+mn-cs"/>
                </a:rPr>
                <a:t>Meet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340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8CFB512-2A83-4BB0-ACB4-70C046BA274C}"/>
              </a:ext>
            </a:extLst>
          </p:cNvPr>
          <p:cNvSpPr/>
          <p:nvPr/>
        </p:nvSpPr>
        <p:spPr>
          <a:xfrm>
            <a:off x="-1" y="0"/>
            <a:ext cx="7054753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lanOT-Book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02453" y="5945731"/>
            <a:ext cx="63152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5ADE5-0B49-4A71-BFF0-69FFB04990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49210" y="4908550"/>
            <a:ext cx="609600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936811" y="4908550"/>
            <a:ext cx="609600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10F14DB-E6BA-4F8D-AEBC-5159A024151C}"/>
              </a:ext>
            </a:extLst>
          </p:cNvPr>
          <p:cNvSpPr txBox="1">
            <a:spLocks/>
          </p:cNvSpPr>
          <p:nvPr/>
        </p:nvSpPr>
        <p:spPr>
          <a:xfrm>
            <a:off x="11368713" y="6369803"/>
            <a:ext cx="6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5ADE5-0B49-4A71-BFF0-69FFB04990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103" y="0"/>
            <a:ext cx="5473897" cy="685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005730" y="392172"/>
            <a:ext cx="51387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black"/>
                </a:solidFill>
                <a:latin typeface="ClanOT-Book" panose="020B0604020101020102" pitchFamily="34" charset="0"/>
              </a:rPr>
              <a:t>Ensure food safety and compliance on the industry’s leading food traceability software.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lanOT-Book" panose="020B0604020101020102" pitchFamily="34" charset="0"/>
              <a:ea typeface="+mn-ea"/>
              <a:cs typeface="+mn-c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674793" y="706333"/>
            <a:ext cx="3762461" cy="1055583"/>
            <a:chOff x="2004151" y="113423"/>
            <a:chExt cx="3762461" cy="1055583"/>
          </a:xfrm>
        </p:grpSpPr>
        <p:sp>
          <p:nvSpPr>
            <p:cNvPr id="9" name="TextBox 8"/>
            <p:cNvSpPr txBox="1"/>
            <p:nvPr/>
          </p:nvSpPr>
          <p:spPr>
            <a:xfrm>
              <a:off x="2004151" y="338009"/>
              <a:ext cx="376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lanOT-Book" panose="020B0604020101020102" pitchFamily="34" charset="0"/>
                  <a:ea typeface="+mn-ea"/>
                  <a:cs typeface="+mn-cs"/>
                </a:rPr>
                <a:t>i</a:t>
              </a:r>
              <a:r>
                <a:rPr kumimoji="0" lang="en-US" sz="4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6AC375"/>
                  </a:solidFill>
                  <a:effectLst/>
                  <a:uLnTx/>
                  <a:uFillTx/>
                  <a:latin typeface="ClanOT-Book" panose="020B0604020101020102" pitchFamily="34" charset="0"/>
                  <a:ea typeface="+mn-ea"/>
                  <a:cs typeface="+mn-cs"/>
                </a:rPr>
                <a:t>Trace</a:t>
              </a:r>
              <a:r>
                <a:rPr kumimoji="0" lang="en-US" sz="4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lanOT-Book" panose="020B0604020101020102" pitchFamily="34" charset="0"/>
                  <a:ea typeface="+mn-ea"/>
                  <a:cs typeface="+mn-cs"/>
                </a:rPr>
                <a:t>fresh</a:t>
              </a: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6AC375"/>
                  </a:solidFill>
                  <a:effectLst/>
                  <a:uLnTx/>
                  <a:uFillTx/>
                  <a:latin typeface="ClanOT-Book" panose="020B0604020101020102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57702" y="113423"/>
              <a:ext cx="3655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Meet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141796" y="6535019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Copyright © iTradeNetwork 2019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DA03751-BF3D-44AC-9785-D1C9B75682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3" y="1097929"/>
            <a:ext cx="1178885" cy="11788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924769-F2E0-45EF-9D91-1FDBE8A56E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36" y="2416963"/>
            <a:ext cx="4595739" cy="34133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F19B8B-E9C0-4B3A-BD4D-15B4FA4B70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30" y="2797161"/>
            <a:ext cx="3813850" cy="265298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9E7E997-A08A-45F1-9F5F-15C98225FFB1}"/>
              </a:ext>
            </a:extLst>
          </p:cNvPr>
          <p:cNvGrpSpPr/>
          <p:nvPr/>
        </p:nvGrpSpPr>
        <p:grpSpPr>
          <a:xfrm>
            <a:off x="3359524" y="2797160"/>
            <a:ext cx="2114374" cy="3935425"/>
            <a:chOff x="8833372" y="722364"/>
            <a:chExt cx="3208315" cy="632024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1866B49-0243-4C19-AFC4-8BE7B2005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46019" y="1558034"/>
              <a:ext cx="2211574" cy="3932218"/>
            </a:xfrm>
            <a:prstGeom prst="rect">
              <a:avLst/>
            </a:prstGeom>
          </p:spPr>
        </p:pic>
        <p:pic>
          <p:nvPicPr>
            <p:cNvPr id="50" name="Picture 49" descr="iPhone-5s-Black.png">
              <a:extLst>
                <a:ext uri="{FF2B5EF4-FFF2-40B4-BE49-F238E27FC236}">
                  <a16:creationId xmlns:a16="http://schemas.microsoft.com/office/drawing/2014/main" id="{1DBA8F33-27D7-49F2-95B8-3008B0ABB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372" y="722364"/>
              <a:ext cx="3208315" cy="6320241"/>
            </a:xfrm>
            <a:prstGeom prst="rect">
              <a:avLst/>
            </a:prstGeom>
          </p:spPr>
        </p:pic>
      </p:grpSp>
      <p:pic>
        <p:nvPicPr>
          <p:cNvPr id="18" name="Picture 17" descr="iPhone-5s-Black.png">
            <a:extLst>
              <a:ext uri="{FF2B5EF4-FFF2-40B4-BE49-F238E27FC236}">
                <a16:creationId xmlns:a16="http://schemas.microsoft.com/office/drawing/2014/main" id="{8F759524-4DE9-4625-86E3-197BA87A38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760" y="3180024"/>
            <a:ext cx="2114374" cy="3935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EDFA5D-0034-4A92-B651-B77324ED3A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45" y="3670738"/>
            <a:ext cx="1536276" cy="25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0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B5ADE5-0B49-4A71-BFF0-69FFB04990BF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786" y="2155838"/>
            <a:ext cx="6274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The Freshest Hack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Challenge…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218" y="6474521"/>
            <a:ext cx="2453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prstClr val="white"/>
                </a:solidFill>
              </a:rPr>
              <a:t>Copyright © iTradeNetwork 2019</a:t>
            </a:r>
          </a:p>
        </p:txBody>
      </p:sp>
    </p:spTree>
    <p:extLst>
      <p:ext uri="{BB962C8B-B14F-4D97-AF65-F5344CB8AC3E}">
        <p14:creationId xmlns:p14="http://schemas.microsoft.com/office/powerpoint/2010/main" val="992007341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lanOT-Book"/>
        <a:ea typeface=""/>
        <a:cs typeface=""/>
      </a:majorFont>
      <a:minorFont>
        <a:latin typeface="ClanOT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</Words>
  <Application>Microsoft Office PowerPoint</Application>
  <PresentationFormat>Widescreen</PresentationFormat>
  <Paragraphs>65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ClanOT-Book</vt:lpstr>
      <vt:lpstr>Segoe UI Semibold</vt:lpstr>
      <vt:lpstr>Segoe UI Semilight</vt:lpstr>
      <vt:lpstr>Wingdings</vt:lpstr>
      <vt:lpstr>3_Office Theme</vt:lpstr>
      <vt:lpstr>RU Hacks 2019</vt:lpstr>
      <vt:lpstr>PowerPoint Presentation</vt:lpstr>
      <vt:lpstr>PowerPoint Presentation</vt:lpstr>
      <vt:lpstr>PowerPoint Presentation</vt:lpstr>
      <vt:lpstr>PowerPoint Presentation</vt:lpstr>
      <vt:lpstr>About iTradeNetwork: Product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2018-10-22T22:06:40Z</cp:lastPrinted>
  <dcterms:created xsi:type="dcterms:W3CDTF">2017-03-28T20:39:57Z</dcterms:created>
  <dcterms:modified xsi:type="dcterms:W3CDTF">2019-05-14T21:51:50Z</dcterms:modified>
</cp:coreProperties>
</file>